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1" r:id="rId1"/>
    <p:sldMasterId id="2147483766" r:id="rId2"/>
    <p:sldMasterId id="2147483778" r:id="rId3"/>
  </p:sldMasterIdLst>
  <p:notesMasterIdLst>
    <p:notesMasterId r:id="rId21"/>
  </p:notesMasterIdLst>
  <p:sldIdLst>
    <p:sldId id="298" r:id="rId4"/>
    <p:sldId id="316" r:id="rId5"/>
    <p:sldId id="315" r:id="rId6"/>
    <p:sldId id="257" r:id="rId7"/>
    <p:sldId id="305" r:id="rId8"/>
    <p:sldId id="259" r:id="rId9"/>
    <p:sldId id="260" r:id="rId10"/>
    <p:sldId id="306" r:id="rId11"/>
    <p:sldId id="258" r:id="rId12"/>
    <p:sldId id="307" r:id="rId13"/>
    <p:sldId id="301" r:id="rId14"/>
    <p:sldId id="308" r:id="rId15"/>
    <p:sldId id="311" r:id="rId16"/>
    <p:sldId id="312" r:id="rId17"/>
    <p:sldId id="299" r:id="rId18"/>
    <p:sldId id="309" r:id="rId19"/>
    <p:sldId id="313"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74"/>
  </p:normalViewPr>
  <p:slideViewPr>
    <p:cSldViewPr snapToGrid="0">
      <p:cViewPr varScale="1">
        <p:scale>
          <a:sx n="119" d="100"/>
          <a:sy n="119" d="100"/>
        </p:scale>
        <p:origin x="197"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Right now we are at 1.5 C</a:t>
            </a:r>
          </a:p>
          <a:p>
            <a:endParaRPr lang="en-US" dirty="0"/>
          </a:p>
        </p:txBody>
      </p:sp>
    </p:spTree>
    <p:extLst>
      <p:ext uri="{BB962C8B-B14F-4D97-AF65-F5344CB8AC3E}">
        <p14:creationId xmlns:p14="http://schemas.microsoft.com/office/powerpoint/2010/main" val="221407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322E4-577A-3D49-8883-6C607B142C9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530EEBC-4759-AB45-AEDE-B49923F7094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BB67138-9303-4A40-B7BC-189DA0B6A991}"/>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a:extLst>
              <a:ext uri="{FF2B5EF4-FFF2-40B4-BE49-F238E27FC236}">
                <a16:creationId xmlns:a16="http://schemas.microsoft.com/office/drawing/2014/main" id="{36C86C8F-132D-0943-87B2-AD922BD191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29F22A-9C3E-7F4D-BA6B-E0D08872A6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4902968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D3CA-625F-F64E-A13C-643ECA1A13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D164A0-A20A-BC44-A68D-41082499919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E06D5C-E322-E848-B6E9-42C1604051C7}"/>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a:extLst>
              <a:ext uri="{FF2B5EF4-FFF2-40B4-BE49-F238E27FC236}">
                <a16:creationId xmlns:a16="http://schemas.microsoft.com/office/drawing/2014/main" id="{33F73812-D37A-2043-8DE0-4D607200BDB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F59693-8581-904A-918C-182CB092248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478696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52F273-09A2-374B-8FC4-7149719E81B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145EF3-B5D9-F24A-8C9D-84C13A336433}"/>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F4129-8D51-AA42-BC1A-C064ADEED04A}"/>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a:extLst>
              <a:ext uri="{FF2B5EF4-FFF2-40B4-BE49-F238E27FC236}">
                <a16:creationId xmlns:a16="http://schemas.microsoft.com/office/drawing/2014/main" id="{E6C627BD-91C9-7E4B-8B5F-98770B84A1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D2AFEB-39BF-5740-AD17-2A1D1C5EAA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0422915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60959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01750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5551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517226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235040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399810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267931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0404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1083-9A47-BE43-B79C-97155B263C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AD429-3AEB-B444-8AC1-3FB260916A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DD19B9-0D47-9B46-BF23-36B5AB98A796}"/>
              </a:ext>
            </a:extLst>
          </p:cNvPr>
          <p:cNvSpPr>
            <a:spLocks noGrp="1"/>
          </p:cNvSpPr>
          <p:nvPr>
            <p:ph type="dt" sz="half" idx="10"/>
          </p:nvPr>
        </p:nvSpPr>
        <p:spPr/>
        <p:txBody>
          <a:bodyPr/>
          <a:lstStyle/>
          <a:p>
            <a:fld id="{4BE1D723-8F53-4F53-90B0-1982A396982E}" type="datetime1">
              <a:rPr lang="en-US" smtClean="0"/>
              <a:t>12/6/2023</a:t>
            </a:fld>
            <a:endParaRPr lang="en-US" dirty="0"/>
          </a:p>
        </p:txBody>
      </p:sp>
      <p:sp>
        <p:nvSpPr>
          <p:cNvPr id="5" name="Footer Placeholder 4">
            <a:extLst>
              <a:ext uri="{FF2B5EF4-FFF2-40B4-BE49-F238E27FC236}">
                <a16:creationId xmlns:a16="http://schemas.microsoft.com/office/drawing/2014/main" id="{83C7DB8F-9C24-0745-9C81-240EE01889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63058-6897-324D-807D-2898F2CA89F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8925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481303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48A87A34-81AB-432B-8DAE-1953F412C126}" type="datetimeFigureOut">
              <a:rPr lang="en-US" smtClean="0"/>
              <a:pPr/>
              <a:t>12/6/2023</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431887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218142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817909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717187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t>12/6/2023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44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373621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2863039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pPr/>
              <a:t>12/6/2023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770450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012514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0151B-CE66-9348-9A2B-C122E90BE01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1D099CC-2BD0-1044-A4DD-30876602384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ED7565F-FCE6-2D43-A549-592557F2E328}"/>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a:extLst>
              <a:ext uri="{FF2B5EF4-FFF2-40B4-BE49-F238E27FC236}">
                <a16:creationId xmlns:a16="http://schemas.microsoft.com/office/drawing/2014/main" id="{E366D66B-589C-9E44-BF4E-0A597380F0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800EDC-765B-7344-A14B-C6EA0E30D5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660491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99943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52974934"/>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A87A34-81AB-432B-8DAE-1953F412C126}" type="datetimeFigureOut">
              <a:rPr lang="en-US" smtClean="0"/>
              <a:pPr/>
              <a:t>12/6/2023</a:t>
            </a:fld>
            <a:endParaRPr 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45156087"/>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43490687"/>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37551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BE77-E29C-7B44-87C9-C119D207BF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61FD2D-41B8-0F4D-811B-C96320E35BC9}"/>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E6FE5C-1DD5-BF47-985C-954C1E9DB0B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60CDC0-A558-AF46-AD1E-5D6D4541296C}"/>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6" name="Footer Placeholder 5">
            <a:extLst>
              <a:ext uri="{FF2B5EF4-FFF2-40B4-BE49-F238E27FC236}">
                <a16:creationId xmlns:a16="http://schemas.microsoft.com/office/drawing/2014/main" id="{DDA0F198-D4D5-7F4D-B72E-2BB6D4402A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A3FE667-1064-994C-A092-2CA1DC2D255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77294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ECAB-C6ED-A644-8E6E-DE74DC7956E6}"/>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5205D5-74FC-8D49-BE97-5593E6828B9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5697E46C-8BD7-CB4C-BA3B-542E0572533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4F6AD8-8B65-D740-9626-3B011CDF976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CEAB7435-F22F-314E-9E18-C28A0944167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CA55E2-03CA-114E-9F8E-600658C88DE2}"/>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8" name="Footer Placeholder 7">
            <a:extLst>
              <a:ext uri="{FF2B5EF4-FFF2-40B4-BE49-F238E27FC236}">
                <a16:creationId xmlns:a16="http://schemas.microsoft.com/office/drawing/2014/main" id="{4AAC3554-4239-FC4C-96E0-F283A6455F3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DA3042B-D023-CC43-8E8A-2C41C60CC1A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87444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7E2A-C039-DB47-9038-BF0ED9B950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42C072-A441-1C44-84F5-111D3D469B32}"/>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4" name="Footer Placeholder 3">
            <a:extLst>
              <a:ext uri="{FF2B5EF4-FFF2-40B4-BE49-F238E27FC236}">
                <a16:creationId xmlns:a16="http://schemas.microsoft.com/office/drawing/2014/main" id="{7C6B095D-D933-A641-8948-27B9A802C88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CCC2CD1-ADF1-8243-9CBC-D84B41B1E93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5532974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88B2AE-26A6-0540-A3C2-F0154C0E40F8}"/>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3" name="Footer Placeholder 2">
            <a:extLst>
              <a:ext uri="{FF2B5EF4-FFF2-40B4-BE49-F238E27FC236}">
                <a16:creationId xmlns:a16="http://schemas.microsoft.com/office/drawing/2014/main" id="{1B58260C-CA35-B346-905D-5508D1D5E98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3484286-DEE5-9F43-9A22-189A6B6D962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8901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AE5FF-B2A2-A144-9C24-660C3CCD307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75659C6-0C49-994E-9A2B-2A556B6C961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FF73B7-CE9F-C546-B925-A058A9B2BD8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5EC5E69-DA9D-9B4C-ACC6-568617A615CF}"/>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6" name="Footer Placeholder 5">
            <a:extLst>
              <a:ext uri="{FF2B5EF4-FFF2-40B4-BE49-F238E27FC236}">
                <a16:creationId xmlns:a16="http://schemas.microsoft.com/office/drawing/2014/main" id="{96F1262F-97E9-2C43-9407-7636192A37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2E54DA9-B80C-414F-96E2-94D0352473E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089458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4380-AE8F-4D45-8981-62954E33FC8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1955092-F861-2246-BA18-6A94B1421F3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B7BBD37-16AC-1E4B-8C1C-082F060E452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86736EE-F42C-084F-98F4-00714625F0CA}"/>
              </a:ext>
            </a:extLst>
          </p:cNvPr>
          <p:cNvSpPr>
            <a:spLocks noGrp="1"/>
          </p:cNvSpPr>
          <p:nvPr>
            <p:ph type="dt" sz="half" idx="10"/>
          </p:nvPr>
        </p:nvSpPr>
        <p:spPr/>
        <p:txBody>
          <a:bodyPr/>
          <a:lstStyle/>
          <a:p>
            <a:fld id="{48A87A34-81AB-432B-8DAE-1953F412C126}" type="datetimeFigureOut">
              <a:rPr lang="en-US" smtClean="0"/>
              <a:pPr/>
              <a:t>12/6/2023</a:t>
            </a:fld>
            <a:endParaRPr lang="en-US" dirty="0"/>
          </a:p>
        </p:txBody>
      </p:sp>
      <p:sp>
        <p:nvSpPr>
          <p:cNvPr id="6" name="Footer Placeholder 5">
            <a:extLst>
              <a:ext uri="{FF2B5EF4-FFF2-40B4-BE49-F238E27FC236}">
                <a16:creationId xmlns:a16="http://schemas.microsoft.com/office/drawing/2014/main" id="{62498988-40AE-144B-A8F1-D301A1A3DF5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8CEBE02-7F90-9848-8108-BBBB0203AFC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1840595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3285A1-D1AB-224B-83BE-E28D544C40E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5E8533-2554-C94C-ABD9-0C194E3709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F2A65E-205A-A944-9AF3-32EBAAC8137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8A87A34-81AB-432B-8DAE-1953F412C126}" type="datetimeFigureOut">
              <a:rPr lang="en-US" smtClean="0"/>
              <a:pPr/>
              <a:t>12/6/2023</a:t>
            </a:fld>
            <a:endParaRPr lang="en-US" dirty="0"/>
          </a:p>
        </p:txBody>
      </p:sp>
      <p:sp>
        <p:nvSpPr>
          <p:cNvPr id="5" name="Footer Placeholder 4">
            <a:extLst>
              <a:ext uri="{FF2B5EF4-FFF2-40B4-BE49-F238E27FC236}">
                <a16:creationId xmlns:a16="http://schemas.microsoft.com/office/drawing/2014/main" id="{E98EAAA5-0D88-8E4E-B1FC-2AA6B796510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E50E703-F88E-5C44-A99B-33E1BC1CF89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389145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smtClean="0"/>
              <a:pPr/>
              <a:t>12/6/2023</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8059100"/>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48A87A34-81AB-432B-8DAE-1953F412C126}" type="datetimeFigureOut">
              <a:rPr lang="en-US" smtClean="0"/>
              <a:pPr/>
              <a:t>12/6/2023</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2119153"/>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sldNum="0"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260435" y="879897"/>
            <a:ext cx="6623127" cy="2176271"/>
          </a:xfrm>
        </p:spPr>
        <p:txBody>
          <a:bodyPr anchor="b">
            <a:normAutofit/>
          </a:bodyPr>
          <a:lstStyle/>
          <a:p>
            <a:pPr algn="ctr"/>
            <a:r>
              <a:rPr lang="en-US" sz="3300" dirty="0">
                <a:solidFill>
                  <a:schemeClr val="tx1"/>
                </a:solidFill>
              </a:rPr>
              <a:t>Climate Change: </a:t>
            </a:r>
            <a:br>
              <a:rPr lang="en-US" sz="3300" dirty="0">
                <a:solidFill>
                  <a:schemeClr val="tx1"/>
                </a:solidFill>
              </a:rPr>
            </a:br>
            <a:r>
              <a:rPr lang="en-US" sz="3300" dirty="0">
                <a:solidFill>
                  <a:schemeClr val="tx1"/>
                </a:solidFill>
              </a:rPr>
              <a:t>A visual through environmental shifts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3369883" y="3174580"/>
            <a:ext cx="2404230" cy="905929"/>
          </a:xfrm>
        </p:spPr>
        <p:txBody>
          <a:bodyPr anchor="t">
            <a:normAutofit/>
          </a:bodyPr>
          <a:lstStyle/>
          <a:p>
            <a:pPr algn="ctr">
              <a:lnSpc>
                <a:spcPct val="100000"/>
              </a:lnSpc>
            </a:pPr>
            <a:r>
              <a:rPr lang="en-US" sz="1200" dirty="0"/>
              <a:t>Duy Mai</a:t>
            </a:r>
          </a:p>
          <a:p>
            <a:pPr algn="ctr">
              <a:lnSpc>
                <a:spcPct val="100000"/>
              </a:lnSpc>
            </a:pPr>
            <a:r>
              <a:rPr lang="en-US" sz="1200" dirty="0"/>
              <a:t>Hoang-Uyen Tran</a:t>
            </a:r>
          </a:p>
          <a:p>
            <a:pPr algn="ctr">
              <a:lnSpc>
                <a:spcPct val="100000"/>
              </a:lnSpc>
            </a:pPr>
            <a:r>
              <a:rPr lang="en-US" sz="1200" dirty="0"/>
              <a:t>Twan Tran</a:t>
            </a:r>
          </a:p>
        </p:txBody>
      </p:sp>
      <p:sp>
        <p:nvSpPr>
          <p:cNvPr id="5" name="TextBox 4">
            <a:extLst>
              <a:ext uri="{FF2B5EF4-FFF2-40B4-BE49-F238E27FC236}">
                <a16:creationId xmlns:a16="http://schemas.microsoft.com/office/drawing/2014/main" id="{E8C3E389-8C1C-AC42-C1A7-647D2163AEE6}"/>
              </a:ext>
            </a:extLst>
          </p:cNvPr>
          <p:cNvSpPr txBox="1"/>
          <p:nvPr/>
        </p:nvSpPr>
        <p:spPr>
          <a:xfrm>
            <a:off x="2901080" y="4322021"/>
            <a:ext cx="3341836" cy="369332"/>
          </a:xfrm>
          <a:prstGeom prst="rect">
            <a:avLst/>
          </a:prstGeom>
          <a:noFill/>
        </p:spPr>
        <p:txBody>
          <a:bodyPr wrap="square" rtlCol="0">
            <a:spAutoFit/>
          </a:bodyPr>
          <a:lstStyle/>
          <a:p>
            <a:r>
              <a:rPr lang="en-US" dirty="0"/>
              <a:t>CECS 450 – Data Visualization</a:t>
            </a:r>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4803-C9E8-1D8E-E173-3537D856D8CA}"/>
              </a:ext>
            </a:extLst>
          </p:cNvPr>
          <p:cNvSpPr>
            <a:spLocks noGrp="1"/>
          </p:cNvSpPr>
          <p:nvPr>
            <p:ph type="title"/>
          </p:nvPr>
        </p:nvSpPr>
        <p:spPr>
          <a:xfrm>
            <a:off x="388125" y="750177"/>
            <a:ext cx="8520600" cy="841801"/>
          </a:xfrm>
        </p:spPr>
        <p:txBody>
          <a:bodyPr>
            <a:noAutofit/>
          </a:bodyPr>
          <a:lstStyle/>
          <a:p>
            <a:pPr algn="l"/>
            <a:r>
              <a:rPr lang="en-US" sz="1600" dirty="0">
                <a:solidFill>
                  <a:schemeClr val="tx1"/>
                </a:solidFill>
                <a:latin typeface="Calibri" panose="020F0502020204030204" pitchFamily="34" charset="0"/>
                <a:cs typeface="Calibri" panose="020F0502020204030204" pitchFamily="34" charset="0"/>
              </a:rPr>
              <a:t>The temperature may continue going up even if we rush to take action due to the fact that the gases released into the atmosphere have made their effects known already. These issues that we already have will just become worse.</a:t>
            </a:r>
          </a:p>
        </p:txBody>
      </p:sp>
      <p:sp>
        <p:nvSpPr>
          <p:cNvPr id="3" name="Title 1">
            <a:extLst>
              <a:ext uri="{FF2B5EF4-FFF2-40B4-BE49-F238E27FC236}">
                <a16:creationId xmlns:a16="http://schemas.microsoft.com/office/drawing/2014/main" id="{A0493F92-8CCC-1C7C-92D3-58FEDEAF4E05}"/>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342900" rtl="0" eaLnBrk="1" latinLnBrk="0" hangingPunct="1">
              <a:spcBef>
                <a:spcPts val="0"/>
              </a:spcBef>
              <a:spcAft>
                <a:spcPts val="0"/>
              </a:spcAft>
              <a:buSzPts val="3600"/>
              <a:buNone/>
              <a:defRPr sz="3600" kern="1200">
                <a:solidFill>
                  <a:schemeClr val="accent1"/>
                </a:solidFill>
                <a:latin typeface="+mj-lt"/>
                <a:ea typeface="+mj-ea"/>
                <a:cs typeface="+mj-cs"/>
              </a:defRPr>
            </a:lvl1pPr>
            <a:lvl2pPr lvl="1" algn="ctr" eaLnBrk="1" hangingPunct="1">
              <a:spcBef>
                <a:spcPts val="0"/>
              </a:spcBef>
              <a:spcAft>
                <a:spcPts val="0"/>
              </a:spcAft>
              <a:buSzPts val="3600"/>
              <a:buNone/>
              <a:defRPr sz="3600">
                <a:solidFill>
                  <a:schemeClr val="tx2"/>
                </a:solidFill>
              </a:defRPr>
            </a:lvl2pPr>
            <a:lvl3pPr lvl="2" algn="ctr" eaLnBrk="1" hangingPunct="1">
              <a:spcBef>
                <a:spcPts val="0"/>
              </a:spcBef>
              <a:spcAft>
                <a:spcPts val="0"/>
              </a:spcAft>
              <a:buSzPts val="3600"/>
              <a:buNone/>
              <a:defRPr sz="3600">
                <a:solidFill>
                  <a:schemeClr val="tx2"/>
                </a:solidFill>
              </a:defRPr>
            </a:lvl3pPr>
            <a:lvl4pPr lvl="3" algn="ctr" eaLnBrk="1" hangingPunct="1">
              <a:spcBef>
                <a:spcPts val="0"/>
              </a:spcBef>
              <a:spcAft>
                <a:spcPts val="0"/>
              </a:spcAft>
              <a:buSzPts val="3600"/>
              <a:buNone/>
              <a:defRPr sz="3600">
                <a:solidFill>
                  <a:schemeClr val="tx2"/>
                </a:solidFill>
              </a:defRPr>
            </a:lvl4pPr>
            <a:lvl5pPr lvl="4" algn="ctr" eaLnBrk="1" hangingPunct="1">
              <a:spcBef>
                <a:spcPts val="0"/>
              </a:spcBef>
              <a:spcAft>
                <a:spcPts val="0"/>
              </a:spcAft>
              <a:buSzPts val="3600"/>
              <a:buNone/>
              <a:defRPr sz="3600">
                <a:solidFill>
                  <a:schemeClr val="tx2"/>
                </a:solidFill>
              </a:defRPr>
            </a:lvl5pPr>
            <a:lvl6pPr lvl="5" algn="ctr" eaLnBrk="1" hangingPunct="1">
              <a:spcBef>
                <a:spcPts val="0"/>
              </a:spcBef>
              <a:spcAft>
                <a:spcPts val="0"/>
              </a:spcAft>
              <a:buSzPts val="3600"/>
              <a:buNone/>
              <a:defRPr sz="3600">
                <a:solidFill>
                  <a:schemeClr val="tx2"/>
                </a:solidFill>
              </a:defRPr>
            </a:lvl6pPr>
            <a:lvl7pPr lvl="6" algn="ctr" eaLnBrk="1" hangingPunct="1">
              <a:spcBef>
                <a:spcPts val="0"/>
              </a:spcBef>
              <a:spcAft>
                <a:spcPts val="0"/>
              </a:spcAft>
              <a:buSzPts val="3600"/>
              <a:buNone/>
              <a:defRPr sz="3600">
                <a:solidFill>
                  <a:schemeClr val="tx2"/>
                </a:solidFill>
              </a:defRPr>
            </a:lvl7pPr>
            <a:lvl8pPr lvl="7" algn="ctr" eaLnBrk="1" hangingPunct="1">
              <a:spcBef>
                <a:spcPts val="0"/>
              </a:spcBef>
              <a:spcAft>
                <a:spcPts val="0"/>
              </a:spcAft>
              <a:buSzPts val="3600"/>
              <a:buNone/>
              <a:defRPr sz="3600">
                <a:solidFill>
                  <a:schemeClr val="tx2"/>
                </a:solidFill>
              </a:defRPr>
            </a:lvl8pPr>
            <a:lvl9pPr lvl="8" algn="ctr" eaLnBrk="1" hangingPunct="1">
              <a:spcBef>
                <a:spcPts val="0"/>
              </a:spcBef>
              <a:spcAft>
                <a:spcPts val="0"/>
              </a:spcAft>
              <a:buSzPts val="3600"/>
              <a:buNone/>
              <a:defRPr sz="3600">
                <a:solidFill>
                  <a:schemeClr val="tx2"/>
                </a:solidFill>
              </a:defRPr>
            </a:lvl9pPr>
          </a:lstStyle>
          <a:p>
            <a:r>
              <a:rPr lang="en-US">
                <a:solidFill>
                  <a:schemeClr val="tx1"/>
                </a:solidFill>
                <a:latin typeface="Calibri" panose="020F0502020204030204" pitchFamily="34" charset="0"/>
                <a:cs typeface="Calibri" panose="020F0502020204030204" pitchFamily="34" charset="0"/>
              </a:rPr>
              <a:t>WHY IS IT </a:t>
            </a:r>
            <a:r>
              <a:rPr lang="en-US" b="1">
                <a:solidFill>
                  <a:schemeClr val="tx1"/>
                </a:solidFill>
                <a:latin typeface="Calibri" panose="020F0502020204030204" pitchFamily="34" charset="0"/>
                <a:cs typeface="Calibri" panose="020F0502020204030204" pitchFamily="34" charset="0"/>
              </a:rPr>
              <a:t>A PROBLEM</a:t>
            </a:r>
            <a:r>
              <a:rPr lang="en-US">
                <a:solidFill>
                  <a:schemeClr val="tx1"/>
                </a:solidFill>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091C031-2F2F-04D8-7088-40C2B7F818CB}"/>
              </a:ext>
            </a:extLst>
          </p:cNvPr>
          <p:cNvSpPr txBox="1"/>
          <p:nvPr/>
        </p:nvSpPr>
        <p:spPr>
          <a:xfrm>
            <a:off x="388125" y="3683558"/>
            <a:ext cx="8367747" cy="1077218"/>
          </a:xfrm>
          <a:prstGeom prst="rect">
            <a:avLst/>
          </a:prstGeom>
          <a:noFill/>
        </p:spPr>
        <p:txBody>
          <a:bodyPr wrap="square" rtlCol="0">
            <a:spAutoFit/>
          </a:bodyPr>
          <a:lstStyle/>
          <a:p>
            <a:r>
              <a:rPr lang="en-US" sz="1600" dirty="0">
                <a:solidFill>
                  <a:schemeClr val="tx1"/>
                </a:solidFill>
                <a:latin typeface="Calibri" panose="020F0502020204030204" pitchFamily="34" charset="0"/>
                <a:cs typeface="Calibri" panose="020F0502020204030204" pitchFamily="34" charset="0"/>
              </a:rPr>
              <a:t>We need to act fast to limit temperature increase as much as possible since it extremely important to for people and wildlife.</a:t>
            </a:r>
          </a:p>
          <a:p>
            <a:br>
              <a:rPr lang="en-US" sz="1600" b="1" dirty="0">
                <a:solidFill>
                  <a:schemeClr val="tx1"/>
                </a:solidFill>
                <a:latin typeface="Calibri" panose="020F0502020204030204" pitchFamily="34" charset="0"/>
                <a:cs typeface="Calibri" panose="020F0502020204030204" pitchFamily="34" charset="0"/>
              </a:rPr>
            </a:br>
            <a:r>
              <a:rPr lang="en-US" sz="1600" b="1" dirty="0">
                <a:solidFill>
                  <a:schemeClr val="tx1"/>
                </a:solidFill>
                <a:latin typeface="Calibri" panose="020F0502020204030204" pitchFamily="34" charset="0"/>
                <a:cs typeface="Calibri" panose="020F0502020204030204" pitchFamily="34" charset="0"/>
              </a:rPr>
              <a:t>Do you think that a rise of 0.5</a:t>
            </a:r>
            <a:r>
              <a:rPr lang="en-US" sz="1600" b="1" baseline="30000" dirty="0">
                <a:solidFill>
                  <a:schemeClr val="tx1"/>
                </a:solidFill>
                <a:latin typeface="Calibri" panose="020F0502020204030204" pitchFamily="34" charset="0"/>
                <a:cs typeface="Calibri" panose="020F0502020204030204" pitchFamily="34" charset="0"/>
              </a:rPr>
              <a:t>o</a:t>
            </a:r>
            <a:r>
              <a:rPr lang="en-US" sz="1600" b="1" dirty="0">
                <a:solidFill>
                  <a:schemeClr val="tx1"/>
                </a:solidFill>
                <a:latin typeface="Calibri" panose="020F0502020204030204" pitchFamily="34" charset="0"/>
                <a:cs typeface="Calibri" panose="020F0502020204030204" pitchFamily="34" charset="0"/>
              </a:rPr>
              <a:t>C in global temperature will have any significant impact?</a:t>
            </a:r>
            <a:endParaRPr lang="en-US" sz="1600" b="1" dirty="0"/>
          </a:p>
        </p:txBody>
      </p:sp>
      <p:pic>
        <p:nvPicPr>
          <p:cNvPr id="5" name="Picture 4">
            <a:extLst>
              <a:ext uri="{FF2B5EF4-FFF2-40B4-BE49-F238E27FC236}">
                <a16:creationId xmlns:a16="http://schemas.microsoft.com/office/drawing/2014/main" id="{86A79F6B-F74A-BBF0-1FE4-F1C2880AF017}"/>
              </a:ext>
            </a:extLst>
          </p:cNvPr>
          <p:cNvPicPr>
            <a:picLocks noChangeAspect="1"/>
          </p:cNvPicPr>
          <p:nvPr/>
        </p:nvPicPr>
        <p:blipFill>
          <a:blip r:embed="rId2"/>
          <a:stretch>
            <a:fillRect/>
          </a:stretch>
        </p:blipFill>
        <p:spPr>
          <a:xfrm>
            <a:off x="623357" y="1723507"/>
            <a:ext cx="2405229" cy="1603486"/>
          </a:xfrm>
          <a:prstGeom prst="rect">
            <a:avLst/>
          </a:prstGeom>
        </p:spPr>
      </p:pic>
      <p:pic>
        <p:nvPicPr>
          <p:cNvPr id="6" name="Picture 5">
            <a:extLst>
              <a:ext uri="{FF2B5EF4-FFF2-40B4-BE49-F238E27FC236}">
                <a16:creationId xmlns:a16="http://schemas.microsoft.com/office/drawing/2014/main" id="{01299D4B-C845-E9B2-A205-21970A848734}"/>
              </a:ext>
            </a:extLst>
          </p:cNvPr>
          <p:cNvPicPr>
            <a:picLocks noChangeAspect="1"/>
          </p:cNvPicPr>
          <p:nvPr/>
        </p:nvPicPr>
        <p:blipFill>
          <a:blip r:embed="rId3"/>
          <a:stretch>
            <a:fillRect/>
          </a:stretch>
        </p:blipFill>
        <p:spPr>
          <a:xfrm>
            <a:off x="3345548" y="1723507"/>
            <a:ext cx="2452899" cy="1603486"/>
          </a:xfrm>
          <a:prstGeom prst="rect">
            <a:avLst/>
          </a:prstGeom>
        </p:spPr>
      </p:pic>
      <p:pic>
        <p:nvPicPr>
          <p:cNvPr id="7" name="Picture 6">
            <a:extLst>
              <a:ext uri="{FF2B5EF4-FFF2-40B4-BE49-F238E27FC236}">
                <a16:creationId xmlns:a16="http://schemas.microsoft.com/office/drawing/2014/main" id="{2AF4E66D-B30B-7DAA-9F33-6E904347B2B6}"/>
              </a:ext>
            </a:extLst>
          </p:cNvPr>
          <p:cNvPicPr>
            <a:picLocks noChangeAspect="1"/>
          </p:cNvPicPr>
          <p:nvPr/>
        </p:nvPicPr>
        <p:blipFill>
          <a:blip r:embed="rId4"/>
          <a:stretch>
            <a:fillRect/>
          </a:stretch>
        </p:blipFill>
        <p:spPr>
          <a:xfrm>
            <a:off x="6115409" y="1723470"/>
            <a:ext cx="2405229" cy="1603523"/>
          </a:xfrm>
          <a:prstGeom prst="rect">
            <a:avLst/>
          </a:prstGeom>
        </p:spPr>
      </p:pic>
      <p:sp>
        <p:nvSpPr>
          <p:cNvPr id="8" name="TextBox 7">
            <a:extLst>
              <a:ext uri="{FF2B5EF4-FFF2-40B4-BE49-F238E27FC236}">
                <a16:creationId xmlns:a16="http://schemas.microsoft.com/office/drawing/2014/main" id="{4A7284FE-DA31-7E4B-5498-F4BE848E8293}"/>
              </a:ext>
            </a:extLst>
          </p:cNvPr>
          <p:cNvSpPr txBox="1"/>
          <p:nvPr/>
        </p:nvSpPr>
        <p:spPr>
          <a:xfrm>
            <a:off x="872313" y="3335411"/>
            <a:ext cx="1907315"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Wildfire that burn people house</a:t>
            </a:r>
          </a:p>
        </p:txBody>
      </p:sp>
      <p:sp>
        <p:nvSpPr>
          <p:cNvPr id="9" name="TextBox 8">
            <a:extLst>
              <a:ext uri="{FF2B5EF4-FFF2-40B4-BE49-F238E27FC236}">
                <a16:creationId xmlns:a16="http://schemas.microsoft.com/office/drawing/2014/main" id="{17FF3868-18D7-8EFC-7EFF-72B414CF50E6}"/>
              </a:ext>
            </a:extLst>
          </p:cNvPr>
          <p:cNvSpPr txBox="1"/>
          <p:nvPr/>
        </p:nvSpPr>
        <p:spPr>
          <a:xfrm>
            <a:off x="3730384" y="3326993"/>
            <a:ext cx="168322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Flooding paralyzes the traffic</a:t>
            </a:r>
          </a:p>
        </p:txBody>
      </p:sp>
      <p:sp>
        <p:nvSpPr>
          <p:cNvPr id="10" name="TextBox 9">
            <a:extLst>
              <a:ext uri="{FF2B5EF4-FFF2-40B4-BE49-F238E27FC236}">
                <a16:creationId xmlns:a16="http://schemas.microsoft.com/office/drawing/2014/main" id="{8ED0CA4D-FEB7-3C26-50FB-8B9133558AA2}"/>
              </a:ext>
            </a:extLst>
          </p:cNvPr>
          <p:cNvSpPr txBox="1"/>
          <p:nvPr/>
        </p:nvSpPr>
        <p:spPr>
          <a:xfrm>
            <a:off x="6660824" y="3335374"/>
            <a:ext cx="144378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Melting ice in Antarctica</a:t>
            </a:r>
          </a:p>
        </p:txBody>
      </p:sp>
    </p:spTree>
    <p:extLst>
      <p:ext uri="{BB962C8B-B14F-4D97-AF65-F5344CB8AC3E}">
        <p14:creationId xmlns:p14="http://schemas.microsoft.com/office/powerpoint/2010/main" val="3766753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0B072DDD-7D1D-E810-ADF6-183189B75289}"/>
              </a:ext>
            </a:extLst>
          </p:cNvPr>
          <p:cNvPicPr>
            <a:picLocks noChangeAspect="1"/>
          </p:cNvPicPr>
          <p:nvPr/>
        </p:nvPicPr>
        <p:blipFill>
          <a:blip r:embed="rId2"/>
          <a:stretch>
            <a:fillRect/>
          </a:stretch>
        </p:blipFill>
        <p:spPr>
          <a:xfrm>
            <a:off x="226181" y="567069"/>
            <a:ext cx="5346298" cy="4576431"/>
          </a:xfrm>
          <a:prstGeom prst="rect">
            <a:avLst/>
          </a:prstGeom>
        </p:spPr>
      </p:pic>
      <p:sp>
        <p:nvSpPr>
          <p:cNvPr id="6" name="TextBox 5">
            <a:extLst>
              <a:ext uri="{FF2B5EF4-FFF2-40B4-BE49-F238E27FC236}">
                <a16:creationId xmlns:a16="http://schemas.microsoft.com/office/drawing/2014/main" id="{C1755F4F-580F-C1DA-9C12-EBC9123F42F6}"/>
              </a:ext>
            </a:extLst>
          </p:cNvPr>
          <p:cNvSpPr txBox="1"/>
          <p:nvPr/>
        </p:nvSpPr>
        <p:spPr>
          <a:xfrm>
            <a:off x="6056208" y="841800"/>
            <a:ext cx="2776092" cy="2800767"/>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By 2100, 0.5</a:t>
            </a:r>
            <a:r>
              <a:rPr lang="en-US" sz="1600" baseline="30000" dirty="0">
                <a:latin typeface="Calibri" panose="020F0502020204030204" pitchFamily="34" charset="0"/>
                <a:cs typeface="Calibri" panose="020F0502020204030204" pitchFamily="34" charset="0"/>
              </a:rPr>
              <a:t>o</a:t>
            </a:r>
            <a:r>
              <a:rPr lang="en-US" sz="1600" dirty="0">
                <a:latin typeface="Calibri" panose="020F0502020204030204" pitchFamily="34" charset="0"/>
                <a:cs typeface="Calibri" panose="020F0502020204030204" pitchFamily="34" charset="0"/>
              </a:rPr>
              <a:t>C will causes: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Sea level to rise up to 8mm</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Increase the drought length up to 2 months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maize production by 3%.</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a:t>
            </a:r>
            <a:r>
              <a:rPr lang="en-US" sz="1600" dirty="0" err="1">
                <a:latin typeface="Calibri" panose="020F0502020204030204" pitchFamily="34" charset="0"/>
                <a:cs typeface="Calibri" panose="020F0502020204030204" pitchFamily="34" charset="0"/>
              </a:rPr>
              <a:t>anually</a:t>
            </a:r>
            <a:r>
              <a:rPr lang="en-US" sz="1600" dirty="0">
                <a:latin typeface="Calibri" panose="020F0502020204030204" pitchFamily="34" charset="0"/>
                <a:cs typeface="Calibri" panose="020F0502020204030204" pitchFamily="34" charset="0"/>
              </a:rPr>
              <a:t> the total number of tropical cyclones by about 3, but more frequent high category cyclone (category 4-5)</a:t>
            </a:r>
          </a:p>
        </p:txBody>
      </p:sp>
    </p:spTree>
    <p:extLst>
      <p:ext uri="{BB962C8B-B14F-4D97-AF65-F5344CB8AC3E}">
        <p14:creationId xmlns:p14="http://schemas.microsoft.com/office/powerpoint/2010/main" val="125542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988553" y="1231864"/>
            <a:ext cx="3984489" cy="2862322"/>
          </a:xfrm>
          <a:prstGeom prst="rect">
            <a:avLst/>
          </a:prstGeom>
          <a:noFill/>
        </p:spPr>
        <p:txBody>
          <a:bodyPr wrap="square">
            <a:spAutoFit/>
          </a:bodyPr>
          <a:lstStyle/>
          <a:p>
            <a:pPr marL="285750" indent="-285750">
              <a:buFont typeface="Arial" panose="020B0604020202020204" pitchFamily="34" charset="0"/>
              <a:buChar char="•"/>
            </a:pPr>
            <a:r>
              <a:rPr lang="en-US" dirty="0"/>
              <a:t>Greenhouse gases (GHGs) like CO2, CH4, and N2O are the primary cause.</a:t>
            </a:r>
          </a:p>
          <a:p>
            <a:pPr marL="285750" indent="-285750">
              <a:buFont typeface="Arial" panose="020B0604020202020204" pitchFamily="34" charset="0"/>
              <a:buChar char="•"/>
            </a:pPr>
            <a:r>
              <a:rPr lang="en-US" dirty="0"/>
              <a:t>GHGs create a blanket effect in the atmosphere, trapping heat.</a:t>
            </a:r>
          </a:p>
          <a:p>
            <a:pPr marL="285750" indent="-285750">
              <a:buFont typeface="Arial" panose="020B0604020202020204" pitchFamily="34" charset="0"/>
              <a:buChar char="•"/>
            </a:pPr>
            <a:r>
              <a:rPr lang="en-US" b="1" dirty="0"/>
              <a:t>Result</a:t>
            </a:r>
            <a:r>
              <a:rPr lang="en-US" dirty="0"/>
              <a:t>: Earth's temperature increases.</a:t>
            </a:r>
          </a:p>
          <a:p>
            <a:pPr marL="285750" indent="-285750">
              <a:buFont typeface="Arial" panose="020B0604020202020204" pitchFamily="34" charset="0"/>
              <a:buChar char="•"/>
            </a:pPr>
            <a:r>
              <a:rPr lang="en-US" b="1" dirty="0"/>
              <a:t>Consequences</a:t>
            </a:r>
            <a:r>
              <a:rPr lang="en-US" dirty="0"/>
              <a:t>: Extreme weather events, rising sea levels, and disruptions in ecosystems.</a:t>
            </a:r>
          </a:p>
        </p:txBody>
      </p:sp>
      <p:pic>
        <p:nvPicPr>
          <p:cNvPr id="5" name="Picture 4">
            <a:extLst>
              <a:ext uri="{FF2B5EF4-FFF2-40B4-BE49-F238E27FC236}">
                <a16:creationId xmlns:a16="http://schemas.microsoft.com/office/drawing/2014/main" id="{E3922D9F-BDB9-7817-5BC5-AA45BA9A3E91}"/>
              </a:ext>
            </a:extLst>
          </p:cNvPr>
          <p:cNvPicPr>
            <a:picLocks noChangeAspect="1"/>
          </p:cNvPicPr>
          <p:nvPr/>
        </p:nvPicPr>
        <p:blipFill>
          <a:blip r:embed="rId2"/>
          <a:stretch>
            <a:fillRect/>
          </a:stretch>
        </p:blipFill>
        <p:spPr>
          <a:xfrm>
            <a:off x="901244" y="841800"/>
            <a:ext cx="2811656" cy="3748875"/>
          </a:xfrm>
          <a:prstGeom prst="rect">
            <a:avLst/>
          </a:prstGeom>
        </p:spPr>
      </p:pic>
    </p:spTree>
    <p:extLst>
      <p:ext uri="{BB962C8B-B14F-4D97-AF65-F5344CB8AC3E}">
        <p14:creationId xmlns:p14="http://schemas.microsoft.com/office/powerpoint/2010/main" val="951599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57749" y="1553324"/>
            <a:ext cx="7674981" cy="2308324"/>
          </a:xfrm>
          <a:prstGeom prst="rect">
            <a:avLst/>
          </a:prstGeom>
          <a:noFill/>
        </p:spPr>
        <p:txBody>
          <a:bodyPr wrap="square">
            <a:spAutoFit/>
          </a:bodyPr>
          <a:lstStyle/>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The use of fossil fuels</a:t>
            </a:r>
            <a:r>
              <a:rPr lang="en-US" sz="1600" b="0" i="0" dirty="0">
                <a:effectLst/>
                <a:latin typeface="Calibri" panose="020F0502020204030204" pitchFamily="34" charset="0"/>
                <a:cs typeface="Calibri" panose="020F0502020204030204" pitchFamily="34" charset="0"/>
              </a:rPr>
              <a:t> like natural gas, oil and coal in heating and cooking; manufacture of electric and power generating units; motor engine operation creates carbon dioxide which is released into the atmosphere.</a:t>
            </a:r>
          </a:p>
          <a:p>
            <a:pPr marL="285750" indent="-285750">
              <a:buFont typeface="Arial" panose="020B0604020202020204" pitchFamily="34" charset="0"/>
              <a:buChar char="•"/>
            </a:pPr>
            <a:r>
              <a:rPr lang="en-US" sz="1600" i="0" dirty="0">
                <a:effectLst/>
                <a:latin typeface="Calibri" panose="020F0502020204030204" pitchFamily="34" charset="0"/>
                <a:cs typeface="Calibri" panose="020F0502020204030204" pitchFamily="34" charset="0"/>
              </a:rPr>
              <a:t>Carbon dioxide </a:t>
            </a:r>
            <a:r>
              <a:rPr lang="en-US" sz="1600" b="0" i="0" dirty="0">
                <a:effectLst/>
                <a:latin typeface="Calibri" panose="020F0502020204030204" pitchFamily="34" charset="0"/>
                <a:cs typeface="Calibri" panose="020F0502020204030204" pitchFamily="34" charset="0"/>
              </a:rPr>
              <a:t>is released by </a:t>
            </a:r>
            <a:r>
              <a:rPr lang="en-US" sz="1600" b="1" i="0" dirty="0">
                <a:effectLst/>
                <a:latin typeface="Calibri" panose="020F0502020204030204" pitchFamily="34" charset="0"/>
                <a:cs typeface="Calibri" panose="020F0502020204030204" pitchFamily="34" charset="0"/>
              </a:rPr>
              <a:t>deforestation</a:t>
            </a:r>
            <a:r>
              <a:rPr lang="en-US" sz="1600" b="0" i="0" dirty="0">
                <a:effectLst/>
                <a:latin typeface="Calibri" panose="020F0502020204030204" pitchFamily="34" charset="0"/>
                <a:cs typeface="Calibri" panose="020F0502020204030204" pitchFamily="34" charset="0"/>
              </a:rPr>
              <a:t> (decomposing of forests), reducing the number of trees that can absorb carbon dioxide from the air.</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Deterioration in biodiversity</a:t>
            </a:r>
            <a:r>
              <a:rPr lang="en-US" sz="1600" b="0" i="0" dirty="0">
                <a:effectLst/>
                <a:latin typeface="Calibri" panose="020F0502020204030204" pitchFamily="34" charset="0"/>
                <a:cs typeface="Calibri" panose="020F0502020204030204" pitchFamily="34" charset="0"/>
              </a:rPr>
              <a:t> results to an erratic environment. Ecosystems become less efficient in absorbing carbon emissions as a result of nature loss, making them more susceptible to warming.</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06889F0-3A21-EF23-AD86-457186477B0B}"/>
              </a:ext>
            </a:extLst>
          </p:cNvPr>
          <p:cNvSpPr txBox="1"/>
          <p:nvPr/>
        </p:nvSpPr>
        <p:spPr>
          <a:xfrm>
            <a:off x="357749" y="676865"/>
            <a:ext cx="7806067" cy="923330"/>
          </a:xfrm>
          <a:prstGeom prst="rect">
            <a:avLst/>
          </a:prstGeom>
          <a:noFill/>
        </p:spPr>
        <p:txBody>
          <a:bodyPr wrap="square" rtlCol="0">
            <a:spAutoFit/>
          </a:bodyPr>
          <a:lstStyle/>
          <a:p>
            <a:r>
              <a:rPr lang="en-GB" sz="1800" dirty="0">
                <a:effectLst/>
                <a:latin typeface="Calibri" panose="020F0502020204030204" pitchFamily="34" charset="0"/>
                <a:ea typeface="Open Sans" panose="020B0606030504020204" pitchFamily="34" charset="0"/>
                <a:cs typeface="Calibri" panose="020F0502020204030204" pitchFamily="34" charset="0"/>
              </a:rPr>
              <a:t>Climate change can be caused gradually by natural processes or suddenly by large events, such as a massive meteorite strike or volcanic activity. </a:t>
            </a:r>
            <a:r>
              <a:rPr lang="en-US" sz="1800" b="0" i="0" dirty="0">
                <a:effectLst/>
                <a:latin typeface="Calibri" panose="020F0502020204030204" pitchFamily="34" charset="0"/>
                <a:cs typeface="Calibri" panose="020F0502020204030204" pitchFamily="34" charset="0"/>
              </a:rPr>
              <a:t>However, the rapid climate change we are experiencing now is due to three main human activities:</a:t>
            </a:r>
            <a:endParaRPr lang="en-US"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9C7B6FD-3ACC-55B9-0760-9E4B209A2126}"/>
              </a:ext>
            </a:extLst>
          </p:cNvPr>
          <p:cNvPicPr>
            <a:picLocks noChangeAspect="1"/>
          </p:cNvPicPr>
          <p:nvPr/>
        </p:nvPicPr>
        <p:blipFill>
          <a:blip r:embed="rId2"/>
          <a:stretch>
            <a:fillRect/>
          </a:stretch>
        </p:blipFill>
        <p:spPr>
          <a:xfrm>
            <a:off x="454587" y="3603725"/>
            <a:ext cx="2157902" cy="1439851"/>
          </a:xfrm>
          <a:prstGeom prst="rect">
            <a:avLst/>
          </a:prstGeom>
        </p:spPr>
      </p:pic>
      <p:pic>
        <p:nvPicPr>
          <p:cNvPr id="7" name="Picture 6">
            <a:extLst>
              <a:ext uri="{FF2B5EF4-FFF2-40B4-BE49-F238E27FC236}">
                <a16:creationId xmlns:a16="http://schemas.microsoft.com/office/drawing/2014/main" id="{D69BF9CD-CAC1-4767-4E76-25109E7CA2C0}"/>
              </a:ext>
            </a:extLst>
          </p:cNvPr>
          <p:cNvPicPr>
            <a:picLocks noChangeAspect="1"/>
          </p:cNvPicPr>
          <p:nvPr/>
        </p:nvPicPr>
        <p:blipFill>
          <a:blip r:embed="rId3"/>
          <a:stretch>
            <a:fillRect/>
          </a:stretch>
        </p:blipFill>
        <p:spPr>
          <a:xfrm>
            <a:off x="3052321" y="3604972"/>
            <a:ext cx="2513876" cy="1438604"/>
          </a:xfrm>
          <a:prstGeom prst="rect">
            <a:avLst/>
          </a:prstGeom>
        </p:spPr>
      </p:pic>
      <p:pic>
        <p:nvPicPr>
          <p:cNvPr id="8" name="Picture 7">
            <a:extLst>
              <a:ext uri="{FF2B5EF4-FFF2-40B4-BE49-F238E27FC236}">
                <a16:creationId xmlns:a16="http://schemas.microsoft.com/office/drawing/2014/main" id="{23AE52D4-3548-D046-0A5D-2B3FD718E361}"/>
              </a:ext>
            </a:extLst>
          </p:cNvPr>
          <p:cNvPicPr>
            <a:picLocks noChangeAspect="1"/>
          </p:cNvPicPr>
          <p:nvPr/>
        </p:nvPicPr>
        <p:blipFill>
          <a:blip r:embed="rId4"/>
          <a:stretch>
            <a:fillRect/>
          </a:stretch>
        </p:blipFill>
        <p:spPr>
          <a:xfrm>
            <a:off x="5900838" y="3603725"/>
            <a:ext cx="2466533" cy="1438604"/>
          </a:xfrm>
          <a:prstGeom prst="rect">
            <a:avLst/>
          </a:prstGeom>
        </p:spPr>
      </p:pic>
    </p:spTree>
    <p:extLst>
      <p:ext uri="{BB962C8B-B14F-4D97-AF65-F5344CB8AC3E}">
        <p14:creationId xmlns:p14="http://schemas.microsoft.com/office/powerpoint/2010/main" val="377245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15724"/>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15" name="Picture 14">
            <a:extLst>
              <a:ext uri="{FF2B5EF4-FFF2-40B4-BE49-F238E27FC236}">
                <a16:creationId xmlns:a16="http://schemas.microsoft.com/office/drawing/2014/main" id="{AD7E8E36-0B3B-D473-8F77-1B3031955091}"/>
              </a:ext>
            </a:extLst>
          </p:cNvPr>
          <p:cNvPicPr>
            <a:picLocks noChangeAspect="1"/>
          </p:cNvPicPr>
          <p:nvPr/>
        </p:nvPicPr>
        <p:blipFill>
          <a:blip r:embed="rId2"/>
          <a:stretch>
            <a:fillRect/>
          </a:stretch>
        </p:blipFill>
        <p:spPr>
          <a:xfrm>
            <a:off x="144864" y="1147542"/>
            <a:ext cx="4157259" cy="2900141"/>
          </a:xfrm>
          <a:prstGeom prst="rect">
            <a:avLst/>
          </a:prstGeom>
        </p:spPr>
      </p:pic>
      <p:pic>
        <p:nvPicPr>
          <p:cNvPr id="13" name="Picture 12">
            <a:extLst>
              <a:ext uri="{FF2B5EF4-FFF2-40B4-BE49-F238E27FC236}">
                <a16:creationId xmlns:a16="http://schemas.microsoft.com/office/drawing/2014/main" id="{FC5E2631-405E-48D2-2914-83416400EFA3}"/>
              </a:ext>
            </a:extLst>
          </p:cNvPr>
          <p:cNvPicPr>
            <a:picLocks noChangeAspect="1"/>
          </p:cNvPicPr>
          <p:nvPr/>
        </p:nvPicPr>
        <p:blipFill>
          <a:blip r:embed="rId3"/>
          <a:stretch>
            <a:fillRect/>
          </a:stretch>
        </p:blipFill>
        <p:spPr>
          <a:xfrm>
            <a:off x="4637143" y="1095816"/>
            <a:ext cx="3907471" cy="2951867"/>
          </a:xfrm>
          <a:prstGeom prst="rect">
            <a:avLst/>
          </a:prstGeom>
        </p:spPr>
      </p:pic>
    </p:spTree>
    <p:extLst>
      <p:ext uri="{BB962C8B-B14F-4D97-AF65-F5344CB8AC3E}">
        <p14:creationId xmlns:p14="http://schemas.microsoft.com/office/powerpoint/2010/main" val="1687088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8EEB-CC68-9AC1-165A-9B6F30EBD7CC}"/>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7230E5A1-E0B8-34C1-BB0A-6B72CE05C953}"/>
              </a:ext>
            </a:extLst>
          </p:cNvPr>
          <p:cNvSpPr txBox="1"/>
          <p:nvPr/>
        </p:nvSpPr>
        <p:spPr>
          <a:xfrm>
            <a:off x="311700" y="1540698"/>
            <a:ext cx="3295787" cy="2062103"/>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It is estimated that around 1% of greenhouse gases in the question of global warming are said to originate from the 50 most less-developed countries. On the other hand, inputs by the U.S, EU, and China accumulate about 60% of the World’s CO2 Emission.</a:t>
            </a:r>
          </a:p>
        </p:txBody>
      </p:sp>
      <p:pic>
        <p:nvPicPr>
          <p:cNvPr id="8" name="Picture 7">
            <a:extLst>
              <a:ext uri="{FF2B5EF4-FFF2-40B4-BE49-F238E27FC236}">
                <a16:creationId xmlns:a16="http://schemas.microsoft.com/office/drawing/2014/main" id="{916415E9-825B-8AA5-1731-F444EED70C10}"/>
              </a:ext>
            </a:extLst>
          </p:cNvPr>
          <p:cNvPicPr>
            <a:picLocks noChangeAspect="1"/>
          </p:cNvPicPr>
          <p:nvPr/>
        </p:nvPicPr>
        <p:blipFill>
          <a:blip r:embed="rId2"/>
          <a:stretch>
            <a:fillRect/>
          </a:stretch>
        </p:blipFill>
        <p:spPr>
          <a:xfrm>
            <a:off x="3881267" y="907584"/>
            <a:ext cx="4543552" cy="3657266"/>
          </a:xfrm>
          <a:prstGeom prst="rect">
            <a:avLst/>
          </a:prstGeom>
        </p:spPr>
      </p:pic>
    </p:spTree>
    <p:extLst>
      <p:ext uri="{BB962C8B-B14F-4D97-AF65-F5344CB8AC3E}">
        <p14:creationId xmlns:p14="http://schemas.microsoft.com/office/powerpoint/2010/main" val="1975145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D21000-0757-B01E-918B-267555C1BBC3}"/>
              </a:ext>
            </a:extLst>
          </p:cNvPr>
          <p:cNvPicPr>
            <a:picLocks noChangeAspect="1"/>
          </p:cNvPicPr>
          <p:nvPr/>
        </p:nvPicPr>
        <p:blipFill>
          <a:blip r:embed="rId2"/>
          <a:stretch>
            <a:fillRect/>
          </a:stretch>
        </p:blipFill>
        <p:spPr>
          <a:xfrm>
            <a:off x="311700" y="841800"/>
            <a:ext cx="4583144" cy="3914674"/>
          </a:xfrm>
          <a:prstGeom prst="rect">
            <a:avLst/>
          </a:prstGeom>
        </p:spPr>
      </p:pic>
      <p:sp>
        <p:nvSpPr>
          <p:cNvPr id="6" name="Title 1">
            <a:extLst>
              <a:ext uri="{FF2B5EF4-FFF2-40B4-BE49-F238E27FC236}">
                <a16:creationId xmlns:a16="http://schemas.microsoft.com/office/drawing/2014/main" id="{503A3026-0317-C948-8F87-8C8CB1AF891D}"/>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DOES </a:t>
            </a:r>
            <a:r>
              <a:rPr lang="en-US" b="1" dirty="0">
                <a:solidFill>
                  <a:schemeClr val="tx1"/>
                </a:solidFill>
                <a:latin typeface="Calibri" panose="020F0502020204030204" pitchFamily="34" charset="0"/>
                <a:cs typeface="Calibri" panose="020F0502020204030204" pitchFamily="34" charset="0"/>
              </a:rPr>
              <a:t>CLIMATE CHANGE </a:t>
            </a:r>
            <a:r>
              <a:rPr lang="en-US" dirty="0">
                <a:solidFill>
                  <a:schemeClr val="tx1"/>
                </a:solidFill>
                <a:latin typeface="Calibri" panose="020F0502020204030204" pitchFamily="34" charset="0"/>
                <a:cs typeface="Calibri" panose="020F0502020204030204" pitchFamily="34" charset="0"/>
              </a:rPr>
              <a:t>AFFECT?</a:t>
            </a:r>
          </a:p>
        </p:txBody>
      </p:sp>
      <p:sp>
        <p:nvSpPr>
          <p:cNvPr id="7" name="TextBox 6">
            <a:extLst>
              <a:ext uri="{FF2B5EF4-FFF2-40B4-BE49-F238E27FC236}">
                <a16:creationId xmlns:a16="http://schemas.microsoft.com/office/drawing/2014/main" id="{0B18B895-9262-A1CA-D5CC-C20BCA7C3DF0}"/>
              </a:ext>
            </a:extLst>
          </p:cNvPr>
          <p:cNvSpPr txBox="1"/>
          <p:nvPr/>
        </p:nvSpPr>
        <p:spPr>
          <a:xfrm>
            <a:off x="4894844" y="967027"/>
            <a:ext cx="4157058" cy="2862322"/>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In the long term, climate change effects have the potential to affect everyone. However, at the moment, certain people and areas have an unequal share of its impact.</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Rich nations have always made money from activities which cause global warming. Due to this financial benefit, these nations can shield themselves immediately from climatic changes’ impacts.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The poorest countries confront more difficult times to adapt, and they suffer the worst impacts associated with such changes in climate. Despite facing climate related adversities, their development is impeded by their limited resources and capacity due to this factor.</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However, it is ironic that the countries most unaffected by the climate crisis suffer from it the most, implying an asymmetry between culpability and hardship.</a:t>
            </a:r>
          </a:p>
        </p:txBody>
      </p:sp>
    </p:spTree>
    <p:extLst>
      <p:ext uri="{BB962C8B-B14F-4D97-AF65-F5344CB8AC3E}">
        <p14:creationId xmlns:p14="http://schemas.microsoft.com/office/powerpoint/2010/main" val="998597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953A1-83AA-7233-73F3-B351055148B3}"/>
              </a:ext>
            </a:extLst>
          </p:cNvPr>
          <p:cNvSpPr>
            <a:spLocks noGrp="1"/>
          </p:cNvSpPr>
          <p:nvPr>
            <p:ph type="title"/>
          </p:nvPr>
        </p:nvSpPr>
        <p:spPr>
          <a:xfrm>
            <a:off x="311700" y="180383"/>
            <a:ext cx="8520600" cy="841800"/>
          </a:xfrm>
        </p:spPr>
        <p:txBody>
          <a:bodyPr/>
          <a:lstStyle/>
          <a:p>
            <a:r>
              <a:rPr lang="en-US" dirty="0">
                <a:solidFill>
                  <a:schemeClr val="tx1"/>
                </a:solidFill>
              </a:rPr>
              <a:t>Conclusion</a:t>
            </a:r>
            <a:endParaRPr lang="en-US" dirty="0"/>
          </a:p>
        </p:txBody>
      </p:sp>
    </p:spTree>
    <p:extLst>
      <p:ext uri="{BB962C8B-B14F-4D97-AF65-F5344CB8AC3E}">
        <p14:creationId xmlns:p14="http://schemas.microsoft.com/office/powerpoint/2010/main" val="214019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D64E-D4EA-C64B-A64C-C8612C7CAF2A}"/>
              </a:ext>
            </a:extLst>
          </p:cNvPr>
          <p:cNvSpPr>
            <a:spLocks noGrp="1"/>
          </p:cNvSpPr>
          <p:nvPr>
            <p:ph type="title"/>
          </p:nvPr>
        </p:nvSpPr>
        <p:spPr/>
        <p:txBody>
          <a:bodyPr>
            <a:normAutofit/>
          </a:bodyPr>
          <a:lstStyle/>
          <a:p>
            <a:r>
              <a:rPr lang="en-US" dirty="0"/>
              <a:t>Where do we get our data?			</a:t>
            </a:r>
          </a:p>
        </p:txBody>
      </p:sp>
      <p:sp>
        <p:nvSpPr>
          <p:cNvPr id="3" name="Content Placeholder 2">
            <a:extLst>
              <a:ext uri="{FF2B5EF4-FFF2-40B4-BE49-F238E27FC236}">
                <a16:creationId xmlns:a16="http://schemas.microsoft.com/office/drawing/2014/main" id="{60AFB8BE-CF75-9848-9AFE-53C473252D02}"/>
              </a:ext>
            </a:extLst>
          </p:cNvPr>
          <p:cNvSpPr>
            <a:spLocks noGrp="1"/>
          </p:cNvSpPr>
          <p:nvPr>
            <p:ph idx="1"/>
          </p:nvPr>
        </p:nvSpPr>
        <p:spPr/>
        <p:txBody>
          <a:bodyPr/>
          <a:lstStyle/>
          <a:p>
            <a:r>
              <a:rPr lang="en-US" dirty="0"/>
              <a:t>Global Carbon Atlas</a:t>
            </a:r>
          </a:p>
          <a:p>
            <a:r>
              <a:rPr lang="en-US" dirty="0"/>
              <a:t>Our World in Data</a:t>
            </a:r>
          </a:p>
          <a:p>
            <a:r>
              <a:rPr lang="en-US" dirty="0"/>
              <a:t>World Bank Open Data</a:t>
            </a:r>
          </a:p>
          <a:p>
            <a:r>
              <a:rPr lang="en-US" dirty="0"/>
              <a:t>Carbon Brief</a:t>
            </a:r>
          </a:p>
          <a:p>
            <a:r>
              <a:rPr lang="en-US" dirty="0"/>
              <a:t>IMF</a:t>
            </a:r>
          </a:p>
        </p:txBody>
      </p:sp>
    </p:spTree>
    <p:extLst>
      <p:ext uri="{BB962C8B-B14F-4D97-AF65-F5344CB8AC3E}">
        <p14:creationId xmlns:p14="http://schemas.microsoft.com/office/powerpoint/2010/main" val="2177060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C54A-951E-F74F-BCA6-D2BF6B1E0B1A}"/>
              </a:ext>
            </a:extLst>
          </p:cNvPr>
          <p:cNvSpPr>
            <a:spLocks noGrp="1"/>
          </p:cNvSpPr>
          <p:nvPr>
            <p:ph type="title"/>
          </p:nvPr>
        </p:nvSpPr>
        <p:spPr/>
        <p:txBody>
          <a:bodyPr/>
          <a:lstStyle/>
          <a:p>
            <a:r>
              <a:rPr lang="en-US" dirty="0"/>
              <a:t>Tools and Technologies</a:t>
            </a:r>
          </a:p>
        </p:txBody>
      </p:sp>
      <p:sp>
        <p:nvSpPr>
          <p:cNvPr id="3" name="Content Placeholder 2">
            <a:extLst>
              <a:ext uri="{FF2B5EF4-FFF2-40B4-BE49-F238E27FC236}">
                <a16:creationId xmlns:a16="http://schemas.microsoft.com/office/drawing/2014/main" id="{1D6AD617-913E-EB48-8510-3F729356D068}"/>
              </a:ext>
            </a:extLst>
          </p:cNvPr>
          <p:cNvSpPr>
            <a:spLocks noGrp="1"/>
          </p:cNvSpPr>
          <p:nvPr>
            <p:ph idx="1"/>
          </p:nvPr>
        </p:nvSpPr>
        <p:spPr/>
        <p:txBody>
          <a:bodyPr/>
          <a:lstStyle/>
          <a:p>
            <a:r>
              <a:rPr lang="en-US" dirty="0"/>
              <a:t>Programming language: Python</a:t>
            </a:r>
          </a:p>
          <a:p>
            <a:r>
              <a:rPr lang="en-US" dirty="0"/>
              <a:t>Libraries: Pandas, NumPy, </a:t>
            </a:r>
            <a:r>
              <a:rPr lang="en-US" dirty="0" err="1"/>
              <a:t>Matpolib</a:t>
            </a:r>
            <a:r>
              <a:rPr lang="en-US" dirty="0"/>
              <a:t>, </a:t>
            </a:r>
            <a:r>
              <a:rPr lang="en-US" dirty="0" err="1"/>
              <a:t>Ploty</a:t>
            </a:r>
            <a:r>
              <a:rPr lang="en-US" dirty="0"/>
              <a:t>, Seaborn.</a:t>
            </a:r>
          </a:p>
        </p:txBody>
      </p:sp>
    </p:spTree>
    <p:extLst>
      <p:ext uri="{BB962C8B-B14F-4D97-AF65-F5344CB8AC3E}">
        <p14:creationId xmlns:p14="http://schemas.microsoft.com/office/powerpoint/2010/main" val="150038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F437-F309-B878-2071-CD681847DAB1}"/>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IS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8F8934FB-8067-6E27-E291-83216D7C9E1F}"/>
              </a:ext>
            </a:extLst>
          </p:cNvPr>
          <p:cNvPicPr>
            <a:picLocks noChangeAspect="1"/>
          </p:cNvPicPr>
          <p:nvPr/>
        </p:nvPicPr>
        <p:blipFill>
          <a:blip r:embed="rId3"/>
          <a:stretch>
            <a:fillRect/>
          </a:stretch>
        </p:blipFill>
        <p:spPr>
          <a:xfrm>
            <a:off x="3111606" y="1283730"/>
            <a:ext cx="5062491" cy="3416320"/>
          </a:xfrm>
          <a:prstGeom prst="rect">
            <a:avLst/>
          </a:prstGeom>
        </p:spPr>
      </p:pic>
      <p:sp>
        <p:nvSpPr>
          <p:cNvPr id="5" name="TextBox 4">
            <a:extLst>
              <a:ext uri="{FF2B5EF4-FFF2-40B4-BE49-F238E27FC236}">
                <a16:creationId xmlns:a16="http://schemas.microsoft.com/office/drawing/2014/main" id="{FCEC2424-85AA-47D7-8F04-D3AF6DE7B92E}"/>
              </a:ext>
            </a:extLst>
          </p:cNvPr>
          <p:cNvSpPr txBox="1"/>
          <p:nvPr/>
        </p:nvSpPr>
        <p:spPr>
          <a:xfrm>
            <a:off x="628239" y="1736112"/>
            <a:ext cx="2437318" cy="2123658"/>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These have been recorded since 1850 in various parts of the world by means of thermometer-based records. There is a clear upward trend in terms of temperature data across the globe suggesting warming trend.</a:t>
            </a:r>
          </a:p>
          <a:p>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The rising temperatures represent an evident sign of climate change.</a:t>
            </a:r>
          </a:p>
          <a:p>
            <a:endParaRPr lang="en-US"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791F8A6-796F-22C4-E79A-DB48EDECF9BB}"/>
              </a:ext>
            </a:extLst>
          </p:cNvPr>
          <p:cNvSpPr txBox="1"/>
          <p:nvPr/>
        </p:nvSpPr>
        <p:spPr>
          <a:xfrm>
            <a:off x="674288" y="756281"/>
            <a:ext cx="7795423" cy="461665"/>
          </a:xfrm>
          <a:prstGeom prst="rect">
            <a:avLst/>
          </a:prstGeom>
          <a:noFill/>
        </p:spPr>
        <p:txBody>
          <a:bodyPr wrap="square" rtlCol="0">
            <a:spAutoFit/>
          </a:bodyPr>
          <a:lstStyle/>
          <a:p>
            <a:r>
              <a:rPr lang="en-US" sz="1200" i="1" dirty="0">
                <a:latin typeface="Calibri" panose="020F0502020204030204" pitchFamily="34" charset="0"/>
                <a:cs typeface="Calibri" panose="020F0502020204030204" pitchFamily="34" charset="0"/>
              </a:rPr>
              <a:t>Climate change, often referred to as global warming, or the greenhouse effect, is a change in the Earth's average temperature and cycles of weather patterns caused by human activities over a long period of time.</a:t>
            </a:r>
          </a:p>
        </p:txBody>
      </p:sp>
    </p:spTree>
    <p:extLst>
      <p:ext uri="{BB962C8B-B14F-4D97-AF65-F5344CB8AC3E}">
        <p14:creationId xmlns:p14="http://schemas.microsoft.com/office/powerpoint/2010/main" val="2685683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Over a long period of time species adapt gradually to fit well with their environment. This is supported by a stable climate that facilitates growth and adaptation of life. But rapid climate changes present a challenge: this implies that, organism has very short time for adaptation. Such rapid changes may sometimes prove hard for certain species to adapt with and consequently threaten them existence in a new surroundings.</a:t>
            </a:r>
          </a:p>
        </p:txBody>
      </p:sp>
      <p:pic>
        <p:nvPicPr>
          <p:cNvPr id="1026" name="Picture 2" descr="Habitat Loss Threatens Planet's Stability – The Prowl">
            <a:extLst>
              <a:ext uri="{FF2B5EF4-FFF2-40B4-BE49-F238E27FC236}">
                <a16:creationId xmlns:a16="http://schemas.microsoft.com/office/drawing/2014/main" id="{57A3693C-A0B9-D15B-4D13-B3E78D767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271" y="1930349"/>
            <a:ext cx="4339458" cy="287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967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45BF0C-628B-3C34-93B2-1752868A6DE2}"/>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6268FC52-8C78-A082-2743-112C0598C299}"/>
              </a:ext>
            </a:extLst>
          </p:cNvPr>
          <p:cNvPicPr>
            <a:picLocks noChangeAspect="1"/>
          </p:cNvPicPr>
          <p:nvPr/>
        </p:nvPicPr>
        <p:blipFill>
          <a:blip r:embed="rId2"/>
          <a:stretch>
            <a:fillRect/>
          </a:stretch>
        </p:blipFill>
        <p:spPr>
          <a:xfrm>
            <a:off x="1748861" y="2139162"/>
            <a:ext cx="5396293" cy="2884483"/>
          </a:xfrm>
          <a:prstGeom prst="rect">
            <a:avLst/>
          </a:prstGeom>
        </p:spPr>
      </p:pic>
      <p:sp>
        <p:nvSpPr>
          <p:cNvPr id="7" name="TextBox 6">
            <a:extLst>
              <a:ext uri="{FF2B5EF4-FFF2-40B4-BE49-F238E27FC236}">
                <a16:creationId xmlns:a16="http://schemas.microsoft.com/office/drawing/2014/main" id="{F7827610-E3E7-0F0A-5C49-BF962CC2739A}"/>
              </a:ext>
            </a:extLst>
          </p:cNvPr>
          <p:cNvSpPr txBox="1"/>
          <p:nvPr/>
        </p:nvSpPr>
        <p:spPr>
          <a:xfrm>
            <a:off x="311699" y="723625"/>
            <a:ext cx="8520599" cy="1323439"/>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Changes in climate cause different types of weather and more frequent extreme weather patterns. Such changes involve rising in the number of hurricanes, prolonged droughts, and more severe flooding. </a:t>
            </a:r>
          </a:p>
          <a:p>
            <a:r>
              <a:rPr lang="en-US" sz="1600" dirty="0">
                <a:latin typeface="Calibri" panose="020F0502020204030204" pitchFamily="34" charset="0"/>
                <a:cs typeface="Calibri" panose="020F0502020204030204" pitchFamily="34" charset="0"/>
              </a:rPr>
              <a:t>However, at the same time, one should take into account an association between increasing average temperatures around the world and rising numbers of witnessed natural disasters.</a:t>
            </a:r>
          </a:p>
        </p:txBody>
      </p:sp>
    </p:spTree>
    <p:extLst>
      <p:ext uri="{BB962C8B-B14F-4D97-AF65-F5344CB8AC3E}">
        <p14:creationId xmlns:p14="http://schemas.microsoft.com/office/powerpoint/2010/main" val="2999122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84BE-98E2-982B-BAA9-02AD51B45272}"/>
              </a:ext>
            </a:extLst>
          </p:cNvPr>
          <p:cNvSpPr>
            <a:spLocks noGrp="1"/>
          </p:cNvSpPr>
          <p:nvPr>
            <p:ph type="title"/>
          </p:nvPr>
        </p:nvSpPr>
        <p:spPr>
          <a:xfrm>
            <a:off x="576868" y="841800"/>
            <a:ext cx="7700811" cy="841800"/>
          </a:xfrm>
        </p:spPr>
        <p:txBody>
          <a:bodyPr>
            <a:normAutofit fontScale="90000"/>
          </a:bodyPr>
          <a:lstStyle/>
          <a:p>
            <a:pPr algn="l"/>
            <a:r>
              <a:rPr lang="en-US" sz="1600" dirty="0">
                <a:solidFill>
                  <a:schemeClr val="tx1"/>
                </a:solidFill>
                <a:latin typeface="Calibri" panose="020F0502020204030204" pitchFamily="34" charset="0"/>
                <a:cs typeface="Calibri" panose="020F0502020204030204" pitchFamily="34" charset="0"/>
              </a:rPr>
              <a:t>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a:t>
            </a:r>
          </a:p>
        </p:txBody>
      </p:sp>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90373E37-7FFA-05B9-CF0F-A41A6C51B3BC}"/>
              </a:ext>
            </a:extLst>
          </p:cNvPr>
          <p:cNvPicPr>
            <a:picLocks noChangeAspect="1"/>
          </p:cNvPicPr>
          <p:nvPr/>
        </p:nvPicPr>
        <p:blipFill>
          <a:blip r:embed="rId2"/>
          <a:stretch>
            <a:fillRect/>
          </a:stretch>
        </p:blipFill>
        <p:spPr>
          <a:xfrm>
            <a:off x="1425790" y="1683600"/>
            <a:ext cx="6292420" cy="3248395"/>
          </a:xfrm>
          <a:prstGeom prst="rect">
            <a:avLst/>
          </a:prstGeom>
        </p:spPr>
      </p:pic>
    </p:spTree>
    <p:extLst>
      <p:ext uri="{BB962C8B-B14F-4D97-AF65-F5344CB8AC3E}">
        <p14:creationId xmlns:p14="http://schemas.microsoft.com/office/powerpoint/2010/main" val="1792892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743361" y="841800"/>
            <a:ext cx="2237103" cy="2246769"/>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Sea levels are rising as a result of increasing temperatures.</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Over time, this can lead to high tides that flood coastal areas and destroy habitats thereby relocating entire communities living in flatlands/low-lying areas.</a:t>
            </a:r>
          </a:p>
        </p:txBody>
      </p:sp>
      <p:sp>
        <p:nvSpPr>
          <p:cNvPr id="7" name="TextBox 6">
            <a:extLst>
              <a:ext uri="{FF2B5EF4-FFF2-40B4-BE49-F238E27FC236}">
                <a16:creationId xmlns:a16="http://schemas.microsoft.com/office/drawing/2014/main" id="{AB4A8EC4-C565-6C23-0222-28AC74B867A7}"/>
              </a:ext>
            </a:extLst>
          </p:cNvPr>
          <p:cNvSpPr txBox="1"/>
          <p:nvPr/>
        </p:nvSpPr>
        <p:spPr>
          <a:xfrm>
            <a:off x="743361" y="3783086"/>
            <a:ext cx="7170475" cy="1015663"/>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Rising sea levels are driven by two main processes:</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Ice Melt</a:t>
            </a:r>
            <a:r>
              <a:rPr lang="en-US" sz="1200" dirty="0">
                <a:latin typeface="Calibri" panose="020F0502020204030204" pitchFamily="34" charset="0"/>
                <a:cs typeface="Calibri" panose="020F0502020204030204" pitchFamily="34" charset="0"/>
              </a:rPr>
              <a:t>: Warming up of air and sea leads to melting of the ice sheets and glaciers, consequently adding salt-less water into sea water.</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Thermal Expansion</a:t>
            </a:r>
            <a:r>
              <a:rPr lang="en-US" sz="1200" dirty="0">
                <a:latin typeface="Calibri" panose="020F0502020204030204" pitchFamily="34" charset="0"/>
                <a:cs typeface="Calibri" panose="020F0502020204030204" pitchFamily="34" charset="0"/>
              </a:rPr>
              <a:t>: The increase in sea levels can be attributed to increasing temperatures of ocean water that causes it to expand.</a:t>
            </a:r>
          </a:p>
        </p:txBody>
      </p:sp>
      <p:pic>
        <p:nvPicPr>
          <p:cNvPr id="9" name="Picture 8">
            <a:extLst>
              <a:ext uri="{FF2B5EF4-FFF2-40B4-BE49-F238E27FC236}">
                <a16:creationId xmlns:a16="http://schemas.microsoft.com/office/drawing/2014/main" id="{E4FCB4C4-E0F2-77E5-AB68-3FEF310AB4AA}"/>
              </a:ext>
            </a:extLst>
          </p:cNvPr>
          <p:cNvPicPr>
            <a:picLocks noChangeAspect="1"/>
          </p:cNvPicPr>
          <p:nvPr/>
        </p:nvPicPr>
        <p:blipFill>
          <a:blip r:embed="rId2"/>
          <a:stretch>
            <a:fillRect/>
          </a:stretch>
        </p:blipFill>
        <p:spPr>
          <a:xfrm>
            <a:off x="3097994" y="785815"/>
            <a:ext cx="4618049" cy="3053256"/>
          </a:xfrm>
          <a:prstGeom prst="rect">
            <a:avLst/>
          </a:prstGeom>
        </p:spPr>
      </p:pic>
    </p:spTree>
    <p:extLst>
      <p:ext uri="{BB962C8B-B14F-4D97-AF65-F5344CB8AC3E}">
        <p14:creationId xmlns:p14="http://schemas.microsoft.com/office/powerpoint/2010/main" val="3482042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The retreat of sea ice caused by increasing global temperatures has reduced the area of ice where many polar mammals engage in vital pursuits such as feeding, mating, and resting. This change poses a lot of problems to creatures like polar bears and seals by messing up with their feeding grounds as well as the breeding zones. The declining of ice makes it difficult the animals to find food and place of breeding as a well the rest.</a:t>
            </a:r>
          </a:p>
        </p:txBody>
      </p:sp>
      <p:pic>
        <p:nvPicPr>
          <p:cNvPr id="4" name="Picture 3">
            <a:extLst>
              <a:ext uri="{FF2B5EF4-FFF2-40B4-BE49-F238E27FC236}">
                <a16:creationId xmlns:a16="http://schemas.microsoft.com/office/drawing/2014/main" id="{C0A5ED73-7E3A-5C65-F169-52F871496E60}"/>
              </a:ext>
            </a:extLst>
          </p:cNvPr>
          <p:cNvPicPr>
            <a:picLocks noChangeAspect="1"/>
          </p:cNvPicPr>
          <p:nvPr/>
        </p:nvPicPr>
        <p:blipFill>
          <a:blip r:embed="rId2"/>
          <a:stretch>
            <a:fillRect/>
          </a:stretch>
        </p:blipFill>
        <p:spPr>
          <a:xfrm>
            <a:off x="2555714" y="1886635"/>
            <a:ext cx="4032571" cy="2688381"/>
          </a:xfrm>
          <a:prstGeom prst="rect">
            <a:avLst/>
          </a:prstGeom>
        </p:spPr>
      </p:pic>
    </p:spTree>
    <p:extLst>
      <p:ext uri="{BB962C8B-B14F-4D97-AF65-F5344CB8AC3E}">
        <p14:creationId xmlns:p14="http://schemas.microsoft.com/office/powerpoint/2010/main" val="606068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{865BD437-42DA-A94A-BA32-5D454D8A976F}tf10001120</Template>
  <TotalTime>421</TotalTime>
  <Words>1130</Words>
  <Application>Microsoft Office PowerPoint</Application>
  <PresentationFormat>On-screen Show (16:9)</PresentationFormat>
  <Paragraphs>68</Paragraphs>
  <Slides>17</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17</vt:i4>
      </vt:variant>
    </vt:vector>
  </HeadingPairs>
  <TitlesOfParts>
    <vt:vector size="24" baseType="lpstr">
      <vt:lpstr>Arial</vt:lpstr>
      <vt:lpstr>Calibri</vt:lpstr>
      <vt:lpstr>Calibri Light</vt:lpstr>
      <vt:lpstr>Gill Sans MT</vt:lpstr>
      <vt:lpstr>Office Theme</vt:lpstr>
      <vt:lpstr>Gallery</vt:lpstr>
      <vt:lpstr>Parcel</vt:lpstr>
      <vt:lpstr>Climate Change:  A visual through environmental shifts</vt:lpstr>
      <vt:lpstr>Where do we get our data?   </vt:lpstr>
      <vt:lpstr>Tools and Technologies</vt:lpstr>
      <vt:lpstr>WHAT IS CLIMATE CHANGE?</vt:lpstr>
      <vt:lpstr>WHY IS IT A PROBLEM?</vt:lpstr>
      <vt:lpstr>PowerPoint Presentation</vt:lpstr>
      <vt:lpstr>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vt:lpstr>
      <vt:lpstr>WHY IS IT A PROBLEM?</vt:lpstr>
      <vt:lpstr>WHY IS IT A PROBLEM?</vt:lpstr>
      <vt:lpstr>The temperature may continue going up even if we rush to take action due to the fact that the gases released into the atmosphere have made their effects known already. These issues that we already have will just become worse.</vt:lpstr>
      <vt:lpstr>PowerPoint Presentation</vt:lpstr>
      <vt:lpstr>WHAT CAUSES CLIMATE CHANGE?</vt:lpstr>
      <vt:lpstr>WHAT CAUSES CLIMATE CHANGE?</vt:lpstr>
      <vt:lpstr>WHAT CAUSES CLIMATE CHANGE?</vt:lpstr>
      <vt:lpstr>WHO CAUSES CLIMATE CHANGE?</vt:lpstr>
      <vt:lpstr>WHO DOES CLIMATE CHANGE AFFECT?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cp:lastModifiedBy>cindy tran</cp:lastModifiedBy>
  <cp:revision>17</cp:revision>
  <dcterms:modified xsi:type="dcterms:W3CDTF">2023-12-06T19:16:58Z</dcterms:modified>
</cp:coreProperties>
</file>